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381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381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381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381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381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381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9F9F1"/>
          </a:solidFill>
        </a:fill>
      </a:tcStyle>
    </a:band2H>
    <a:firstCol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9F9F1"/>
          </a:solidFill>
        </a:fill>
      </a:tcStyle>
    </a:lastRow>
    <a:fir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381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381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70"/>
    <p:restoredTop sz="94674"/>
  </p:normalViewPr>
  <p:slideViewPr>
    <p:cSldViewPr snapToGrid="0">
      <p:cViewPr varScale="1">
        <p:scale>
          <a:sx n="121" d="100"/>
          <a:sy n="121" d="100"/>
        </p:scale>
        <p:origin x="6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schedule later.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1" name="Shape 2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ppt reading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2" name="Shape 1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7" name="Shape 1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9" name="Shape 19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0" name="Shape 2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1" name="Shape 2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--ppt reading--</a:t>
            </a:r>
          </a:p>
          <a:p>
            <a:r>
              <a:t>Now, we have our own server!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0" name="Shape 2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--ppt reading--</a:t>
            </a:r>
          </a:p>
          <a:p>
            <a:r>
              <a:t>Now, we have our own server!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7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93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3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제목 텍스트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02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3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9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2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0">
              <a:buSzTx/>
              <a:buFontTx/>
              <a:buNone/>
              <a:defRPr sz="2400" b="1"/>
            </a:lvl2pPr>
            <a:lvl3pPr marL="0" indent="0">
              <a:buSzTx/>
              <a:buFontTx/>
              <a:buNone/>
              <a:defRPr sz="2400" b="1"/>
            </a:lvl3pPr>
            <a:lvl4pPr marL="0" indent="0">
              <a:buSzTx/>
              <a:buFontTx/>
              <a:buNone/>
              <a:defRPr sz="2400" b="1"/>
            </a:lvl4pPr>
            <a:lvl5pPr marL="0" indent="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3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3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그림 개체 틀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3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463948" y="6221732"/>
            <a:ext cx="273652" cy="2692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6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tif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tif"/><Relationship Id="rId4" Type="http://schemas.openxmlformats.org/officeDocument/2006/relationships/image" Target="../media/image1.png"/><Relationship Id="rId9" Type="http://schemas.openxmlformats.org/officeDocument/2006/relationships/image" Target="../media/image10.tif"/><Relationship Id="rId14" Type="http://schemas.openxmlformats.org/officeDocument/2006/relationships/image" Target="../media/image15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5" Type="http://schemas.openxmlformats.org/officeDocument/2006/relationships/image" Target="../media/image19.ti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Box 5"/>
          <p:cNvSpPr txBox="1"/>
          <p:nvPr/>
        </p:nvSpPr>
        <p:spPr>
          <a:xfrm>
            <a:off x="4625008" y="5170354"/>
            <a:ext cx="7407296" cy="1323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2400" b="1">
                <a:latin typeface="+mj-lt"/>
                <a:ea typeface="+mj-ea"/>
                <a:cs typeface="+mj-cs"/>
                <a:sym typeface="맑은 고딕"/>
              </a:defRPr>
            </a:pPr>
            <a:r>
              <a:rPr dirty="0"/>
              <a:t>Team </a:t>
            </a:r>
            <a:r>
              <a:rPr dirty="0" err="1"/>
              <a:t>Groza</a:t>
            </a:r>
            <a:endParaRPr dirty="0">
              <a:solidFill>
                <a:srgbClr val="FFFFFF"/>
              </a:solidFill>
            </a:endParaRPr>
          </a:p>
          <a:p>
            <a:pPr algn="r"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altLang="ko-KR" dirty="0">
                <a:sym typeface="맑은 고딕"/>
              </a:rPr>
              <a:t>Kim Tae Hong (20132335)</a:t>
            </a:r>
            <a:endParaRPr lang="en-US" altLang="ko-KR" dirty="0">
              <a:solidFill>
                <a:srgbClr val="FFFFFF"/>
              </a:solidFill>
              <a:sym typeface="맑은 고딕"/>
            </a:endParaRPr>
          </a:p>
          <a:p>
            <a:pPr algn="r"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rPr dirty="0"/>
              <a:t>Kim Chan Il (20150577)</a:t>
            </a:r>
            <a:endParaRPr dirty="0">
              <a:solidFill>
                <a:srgbClr val="FFFFFF"/>
              </a:solidFill>
            </a:endParaRPr>
          </a:p>
          <a:p>
            <a:pPr algn="r">
              <a:defRPr sz="2000">
                <a:latin typeface="+mj-lt"/>
                <a:ea typeface="+mj-ea"/>
                <a:cs typeface="+mj-cs"/>
                <a:sym typeface="맑은 고딕"/>
              </a:defRPr>
            </a:pPr>
            <a:r>
              <a:rPr b="1" dirty="0" err="1"/>
              <a:t>Paeng</a:t>
            </a:r>
            <a:r>
              <a:rPr b="1" dirty="0"/>
              <a:t> </a:t>
            </a:r>
            <a:r>
              <a:rPr b="1" dirty="0" err="1"/>
              <a:t>Jin</a:t>
            </a:r>
            <a:r>
              <a:rPr b="1" dirty="0"/>
              <a:t> </a:t>
            </a:r>
            <a:r>
              <a:rPr b="1" dirty="0" err="1"/>
              <a:t>Wook</a:t>
            </a:r>
            <a:r>
              <a:rPr b="1" dirty="0"/>
              <a:t> (20154645</a:t>
            </a:r>
            <a:r>
              <a:rPr dirty="0"/>
              <a:t>)</a:t>
            </a:r>
          </a:p>
        </p:txBody>
      </p:sp>
      <p:sp>
        <p:nvSpPr>
          <p:cNvPr id="113" name="TextBox 4"/>
          <p:cNvSpPr txBox="1"/>
          <p:nvPr/>
        </p:nvSpPr>
        <p:spPr>
          <a:xfrm>
            <a:off x="1838224" y="2779709"/>
            <a:ext cx="7046825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48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dirty="0"/>
              <a:t>RUMYPET(R U my pet?)</a:t>
            </a:r>
          </a:p>
        </p:txBody>
      </p:sp>
      <p:pic>
        <p:nvPicPr>
          <p:cNvPr id="114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85048" y="2556074"/>
            <a:ext cx="1284945" cy="12753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t>Schedule &amp; Progress </a:t>
            </a:r>
            <a:r>
              <a:rPr sz="3700"/>
              <a:t>–</a:t>
            </a:r>
            <a:r>
              <a:rPr sz="4700"/>
              <a:t> </a:t>
            </a:r>
            <a:r>
              <a:rPr sz="2800"/>
              <a:t>Kim Chan Il (Server)</a:t>
            </a:r>
          </a:p>
        </p:txBody>
      </p:sp>
      <p:pic>
        <p:nvPicPr>
          <p:cNvPr id="202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직사각형 6"/>
          <p:cNvSpPr txBox="1"/>
          <p:nvPr/>
        </p:nvSpPr>
        <p:spPr>
          <a:xfrm>
            <a:off x="834190" y="814272"/>
            <a:ext cx="8502317" cy="447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“Process of Verification in Application”</a:t>
            </a:r>
          </a:p>
        </p:txBody>
      </p:sp>
      <p:grpSp>
        <p:nvGrpSpPr>
          <p:cNvPr id="206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204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5" name="텍스트상자 14"/>
            <p:cNvSpPr txBox="1"/>
            <p:nvPr/>
          </p:nvSpPr>
          <p:spPr>
            <a:xfrm>
              <a:off x="363707" y="480540"/>
              <a:ext cx="492295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10</a:t>
              </a:r>
            </a:p>
          </p:txBody>
        </p:sp>
      </p:grpSp>
      <p:pic>
        <p:nvPicPr>
          <p:cNvPr id="207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7109" y="1352606"/>
            <a:ext cx="6890751" cy="4875458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Using the PythonShell library…"/>
          <p:cNvSpPr txBox="1"/>
          <p:nvPr/>
        </p:nvSpPr>
        <p:spPr>
          <a:xfrm>
            <a:off x="7688843" y="2939085"/>
            <a:ext cx="4268999" cy="237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500"/>
            </a:pPr>
            <a:r>
              <a:t>Using the PythonShell library</a:t>
            </a:r>
          </a:p>
          <a:p>
            <a:pPr>
              <a:defRPr sz="2500"/>
            </a:pPr>
            <a:endParaRPr/>
          </a:p>
          <a:p>
            <a:pPr>
              <a:defRPr sz="2500"/>
            </a:pPr>
            <a:r>
              <a:t>Run the Python Code.</a:t>
            </a:r>
          </a:p>
          <a:p>
            <a:pPr>
              <a:defRPr sz="2500"/>
            </a:pPr>
            <a:endParaRPr/>
          </a:p>
          <a:p>
            <a:pPr>
              <a:defRPr sz="2500"/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t>Schedule &amp; Progress </a:t>
            </a:r>
            <a:r>
              <a:rPr sz="3700"/>
              <a:t>–</a:t>
            </a:r>
            <a:r>
              <a:rPr sz="4700"/>
              <a:t> </a:t>
            </a:r>
            <a:r>
              <a:rPr sz="2800"/>
              <a:t>Kim Chan Il (Server)</a:t>
            </a:r>
          </a:p>
        </p:txBody>
      </p:sp>
      <p:pic>
        <p:nvPicPr>
          <p:cNvPr id="213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직사각형 6"/>
          <p:cNvSpPr txBox="1"/>
          <p:nvPr/>
        </p:nvSpPr>
        <p:spPr>
          <a:xfrm>
            <a:off x="834190" y="814272"/>
            <a:ext cx="8502317" cy="447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“Process of Verification in Application”</a:t>
            </a:r>
          </a:p>
        </p:txBody>
      </p:sp>
      <p:grpSp>
        <p:nvGrpSpPr>
          <p:cNvPr id="217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215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6" name="텍스트상자 14"/>
            <p:cNvSpPr txBox="1"/>
            <p:nvPr/>
          </p:nvSpPr>
          <p:spPr>
            <a:xfrm>
              <a:off x="363707" y="480540"/>
              <a:ext cx="492295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11</a:t>
              </a:r>
            </a:p>
          </p:txBody>
        </p:sp>
      </p:grpSp>
      <p:pic>
        <p:nvPicPr>
          <p:cNvPr id="218" name="KakaoTalk_Photo_2018-05-20-22-23-53.png" descr="KakaoTalk_Photo_2018-05-20-22-23-5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4020" y="1510052"/>
            <a:ext cx="6422914" cy="4787826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Compare the Input Image…"/>
          <p:cNvSpPr txBox="1"/>
          <p:nvPr/>
        </p:nvSpPr>
        <p:spPr>
          <a:xfrm>
            <a:off x="7665440" y="2377458"/>
            <a:ext cx="4179988" cy="293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300"/>
            </a:pPr>
            <a:r>
              <a:t>Compare the Input Image</a:t>
            </a:r>
          </a:p>
          <a:p>
            <a:pPr>
              <a:defRPr sz="2300"/>
            </a:pPr>
            <a:endParaRPr/>
          </a:p>
          <a:p>
            <a:pPr>
              <a:defRPr sz="2300"/>
            </a:pPr>
            <a:r>
              <a:t>with its dog nose data</a:t>
            </a:r>
          </a:p>
          <a:p>
            <a:pPr>
              <a:defRPr sz="2300"/>
            </a:pPr>
            <a:endParaRPr/>
          </a:p>
          <a:p>
            <a:pPr>
              <a:defRPr sz="2300"/>
            </a:pPr>
            <a:r>
              <a:t>Response the result to Android</a:t>
            </a:r>
          </a:p>
          <a:p>
            <a:pPr>
              <a:defRPr sz="2300"/>
            </a:pPr>
            <a:endParaRPr/>
          </a:p>
          <a:p>
            <a:pPr>
              <a:defRPr sz="2300"/>
            </a:pPr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제목 1"/>
          <p:cNvSpPr txBox="1">
            <a:spLocks noGrp="1"/>
          </p:cNvSpPr>
          <p:nvPr>
            <p:ph type="title"/>
          </p:nvPr>
        </p:nvSpPr>
        <p:spPr>
          <a:xfrm>
            <a:off x="882314" y="213"/>
            <a:ext cx="10674686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t>Schedule &amp; Progress </a:t>
            </a:r>
            <a:r>
              <a:rPr sz="3700"/>
              <a:t>–</a:t>
            </a:r>
            <a:r>
              <a:rPr sz="4700"/>
              <a:t> </a:t>
            </a:r>
            <a:r>
              <a:rPr sz="2800"/>
              <a:t>Paeng Jin Wook (Python)</a:t>
            </a:r>
          </a:p>
        </p:txBody>
      </p:sp>
      <p:pic>
        <p:nvPicPr>
          <p:cNvPr id="224" name="그림 19" descr="그림 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직사각형 6"/>
          <p:cNvSpPr txBox="1"/>
          <p:nvPr/>
        </p:nvSpPr>
        <p:spPr>
          <a:xfrm>
            <a:off x="834187" y="811953"/>
            <a:ext cx="11243513" cy="459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defRPr sz="24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“Captured the Video and Saved the Image”</a:t>
            </a:r>
          </a:p>
        </p:txBody>
      </p:sp>
      <p:grpSp>
        <p:nvGrpSpPr>
          <p:cNvPr id="228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226" name="그림 13" descr="그림 1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7" name="텍스트상자 14"/>
            <p:cNvSpPr txBox="1"/>
            <p:nvPr/>
          </p:nvSpPr>
          <p:spPr>
            <a:xfrm>
              <a:off x="332896" y="505940"/>
              <a:ext cx="56255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12</a:t>
              </a:r>
            </a:p>
          </p:txBody>
        </p:sp>
      </p:grpSp>
      <p:pic>
        <p:nvPicPr>
          <p:cNvPr id="229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65248" y="1777999"/>
            <a:ext cx="9461504" cy="3556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1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제목 1"/>
          <p:cNvSpPr txBox="1">
            <a:spLocks noGrp="1"/>
          </p:cNvSpPr>
          <p:nvPr>
            <p:ph type="title"/>
          </p:nvPr>
        </p:nvSpPr>
        <p:spPr>
          <a:xfrm>
            <a:off x="0" y="2621246"/>
            <a:ext cx="12192000" cy="1325567"/>
          </a:xfrm>
          <a:prstGeom prst="rect">
            <a:avLst/>
          </a:prstGeom>
        </p:spPr>
        <p:txBody>
          <a:bodyPr/>
          <a:lstStyle>
            <a:lvl1pPr algn="ctr">
              <a:defRPr sz="5500" b="1"/>
            </a:lvl1pPr>
          </a:lstStyle>
          <a:p>
            <a:r>
              <a:t>2. PROBLEMS &amp; SOLUTION</a:t>
            </a:r>
          </a:p>
        </p:txBody>
      </p:sp>
      <p:pic>
        <p:nvPicPr>
          <p:cNvPr id="232" name="그림 7" descr="그림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632431" y="4546600"/>
            <a:ext cx="6223002" cy="2311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제목 1"/>
          <p:cNvSpPr txBox="1">
            <a:spLocks noGrp="1"/>
          </p:cNvSpPr>
          <p:nvPr>
            <p:ph type="title"/>
          </p:nvPr>
        </p:nvSpPr>
        <p:spPr>
          <a:xfrm>
            <a:off x="0" y="180109"/>
            <a:ext cx="12192000" cy="872890"/>
          </a:xfrm>
          <a:prstGeom prst="rect">
            <a:avLst/>
          </a:prstGeom>
        </p:spPr>
        <p:txBody>
          <a:bodyPr/>
          <a:lstStyle>
            <a:lvl1pPr algn="ctr">
              <a:defRPr sz="4500" b="1"/>
            </a:lvl1pPr>
          </a:lstStyle>
          <a:p>
            <a:r>
              <a:t>PROBLEMS &amp; SOLUTIONS</a:t>
            </a:r>
          </a:p>
        </p:txBody>
      </p:sp>
      <p:sp>
        <p:nvSpPr>
          <p:cNvPr id="235" name="직사각형 4"/>
          <p:cNvSpPr txBox="1"/>
          <p:nvPr/>
        </p:nvSpPr>
        <p:spPr>
          <a:xfrm>
            <a:off x="410985" y="1052999"/>
            <a:ext cx="11382802" cy="980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457200">
              <a:defRPr sz="3500" b="1">
                <a:latin typeface="+mj-lt"/>
                <a:ea typeface="+mj-ea"/>
                <a:cs typeface="+mj-cs"/>
                <a:sym typeface="맑은 고딕"/>
              </a:defRPr>
            </a:pPr>
            <a:r>
              <a:t>Problem 1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pPr>
            <a:r>
              <a:t>When we upload a image in MongoDB as a column, We had some Problem...</a:t>
            </a:r>
          </a:p>
        </p:txBody>
      </p:sp>
      <p:grpSp>
        <p:nvGrpSpPr>
          <p:cNvPr id="238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236" name="그림 13" descr="그림 1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7" name="텍스트상자 14"/>
            <p:cNvSpPr txBox="1"/>
            <p:nvPr/>
          </p:nvSpPr>
          <p:spPr>
            <a:xfrm>
              <a:off x="305230" y="505940"/>
              <a:ext cx="616079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14</a:t>
              </a:r>
            </a:p>
          </p:txBody>
        </p:sp>
      </p:grpSp>
      <p:pic>
        <p:nvPicPr>
          <p:cNvPr id="239" name="그림 37" descr="그림 3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51496" y="4957174"/>
            <a:ext cx="1017199" cy="10171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그림 58" descr="그림 5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32027" y="3510834"/>
            <a:ext cx="1440001" cy="1260003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직사각형 59"/>
          <p:cNvSpPr txBox="1"/>
          <p:nvPr/>
        </p:nvSpPr>
        <p:spPr>
          <a:xfrm>
            <a:off x="1580236" y="4802718"/>
            <a:ext cx="2146577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457200">
              <a:defRPr sz="20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Input Image</a:t>
            </a:r>
          </a:p>
        </p:txBody>
      </p:sp>
      <p:sp>
        <p:nvSpPr>
          <p:cNvPr id="242" name="오른쪽 화살표[R] 61"/>
          <p:cNvSpPr/>
          <p:nvPr/>
        </p:nvSpPr>
        <p:spPr>
          <a:xfrm>
            <a:off x="4694480" y="3774008"/>
            <a:ext cx="909578" cy="733655"/>
          </a:xfrm>
          <a:prstGeom prst="rightArrow">
            <a:avLst>
              <a:gd name="adj1" fmla="val 50000"/>
              <a:gd name="adj2" fmla="val 6107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pic>
        <p:nvPicPr>
          <p:cNvPr id="243" name="그림 5" descr="그림 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933603" y="4449528"/>
            <a:ext cx="1734336" cy="2032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그림 7" descr="그림 7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102386" y="2217820"/>
            <a:ext cx="4580043" cy="2214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제목 1"/>
          <p:cNvSpPr txBox="1">
            <a:spLocks noGrp="1"/>
          </p:cNvSpPr>
          <p:nvPr>
            <p:ph type="title"/>
          </p:nvPr>
        </p:nvSpPr>
        <p:spPr>
          <a:xfrm>
            <a:off x="0" y="180109"/>
            <a:ext cx="12192000" cy="872890"/>
          </a:xfrm>
          <a:prstGeom prst="rect">
            <a:avLst/>
          </a:prstGeom>
        </p:spPr>
        <p:txBody>
          <a:bodyPr/>
          <a:lstStyle>
            <a:lvl1pPr algn="ctr">
              <a:defRPr sz="4500" b="1"/>
            </a:lvl1pPr>
          </a:lstStyle>
          <a:p>
            <a:r>
              <a:t>PROBLEMS &amp; SOLUTIONS</a:t>
            </a:r>
          </a:p>
        </p:txBody>
      </p:sp>
      <p:sp>
        <p:nvSpPr>
          <p:cNvPr id="249" name="직사각형 4"/>
          <p:cNvSpPr txBox="1"/>
          <p:nvPr/>
        </p:nvSpPr>
        <p:spPr>
          <a:xfrm>
            <a:off x="410988" y="1052999"/>
            <a:ext cx="11781012" cy="942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457200">
              <a:defRPr sz="3500" b="1">
                <a:latin typeface="+mj-lt"/>
                <a:ea typeface="+mj-ea"/>
                <a:cs typeface="+mj-cs"/>
                <a:sym typeface="맑은 고딕"/>
              </a:defRPr>
            </a:pPr>
            <a:r>
              <a:t>Solution 1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457200">
              <a:defRPr sz="2100" b="1">
                <a:latin typeface="+mj-lt"/>
                <a:ea typeface="+mj-ea"/>
                <a:cs typeface="+mj-cs"/>
                <a:sym typeface="맑은 고딕"/>
              </a:defRPr>
            </a:pPr>
            <a:r>
              <a:t>We Save it at the local path of the server so that we can later also use it in a </a:t>
            </a:r>
            <a:r>
              <a:rPr sz="2000"/>
              <a:t>python code.</a:t>
            </a:r>
          </a:p>
        </p:txBody>
      </p:sp>
      <p:grpSp>
        <p:nvGrpSpPr>
          <p:cNvPr id="252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250" name="그림 13" descr="그림 1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1" name="텍스트상자 14"/>
            <p:cNvSpPr txBox="1"/>
            <p:nvPr/>
          </p:nvSpPr>
          <p:spPr>
            <a:xfrm>
              <a:off x="311124" y="505940"/>
              <a:ext cx="549275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15</a:t>
              </a:r>
            </a:p>
          </p:txBody>
        </p:sp>
      </p:grpSp>
      <p:pic>
        <p:nvPicPr>
          <p:cNvPr id="253" name="그림 20" descr="그림 2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32027" y="3510834"/>
            <a:ext cx="1440001" cy="1260003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직사각형 21"/>
          <p:cNvSpPr txBox="1"/>
          <p:nvPr/>
        </p:nvSpPr>
        <p:spPr>
          <a:xfrm>
            <a:off x="1580236" y="4802718"/>
            <a:ext cx="2146577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457200">
              <a:defRPr sz="20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Input Image</a:t>
            </a:r>
          </a:p>
        </p:txBody>
      </p:sp>
      <p:sp>
        <p:nvSpPr>
          <p:cNvPr id="255" name="오른쪽 화살표[R] 22"/>
          <p:cNvSpPr/>
          <p:nvPr/>
        </p:nvSpPr>
        <p:spPr>
          <a:xfrm>
            <a:off x="4694480" y="3774008"/>
            <a:ext cx="909578" cy="733655"/>
          </a:xfrm>
          <a:prstGeom prst="rightArrow">
            <a:avLst>
              <a:gd name="adj1" fmla="val 50000"/>
              <a:gd name="adj2" fmla="val 6107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pic>
        <p:nvPicPr>
          <p:cNvPr id="256" name="그림 23" descr="그림 23"/>
          <p:cNvPicPr>
            <a:picLocks noChangeAspect="1"/>
          </p:cNvPicPr>
          <p:nvPr/>
        </p:nvPicPr>
        <p:blipFill>
          <a:blip r:embed="rId5">
            <a:extLst/>
          </a:blip>
          <a:srcRect t="20472" r="65660" b="10869"/>
          <a:stretch>
            <a:fillRect/>
          </a:stretch>
        </p:blipFill>
        <p:spPr>
          <a:xfrm>
            <a:off x="6769699" y="2926299"/>
            <a:ext cx="3549713" cy="2989916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  <p:sp>
        <p:nvSpPr>
          <p:cNvPr id="257" name="직사각형 25"/>
          <p:cNvSpPr/>
          <p:nvPr/>
        </p:nvSpPr>
        <p:spPr>
          <a:xfrm>
            <a:off x="6732357" y="2926300"/>
            <a:ext cx="3587056" cy="3113665"/>
          </a:xfrm>
          <a:prstGeom prst="rect">
            <a:avLst/>
          </a:prstGeom>
          <a:ln w="50800">
            <a:solidFill>
              <a:srgbClr val="F6A317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pic>
        <p:nvPicPr>
          <p:cNvPr id="258" name="그림 26" descr="그림 2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707384" y="463835"/>
            <a:ext cx="3612028" cy="36120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제목 1"/>
          <p:cNvSpPr txBox="1">
            <a:spLocks noGrp="1"/>
          </p:cNvSpPr>
          <p:nvPr>
            <p:ph type="title"/>
          </p:nvPr>
        </p:nvSpPr>
        <p:spPr>
          <a:xfrm>
            <a:off x="0" y="2621248"/>
            <a:ext cx="12192000" cy="1325564"/>
          </a:xfrm>
          <a:prstGeom prst="rect">
            <a:avLst/>
          </a:prstGeom>
        </p:spPr>
        <p:txBody>
          <a:bodyPr/>
          <a:lstStyle>
            <a:lvl1pPr algn="ctr">
              <a:defRPr sz="5500" b="1"/>
            </a:lvl1pPr>
          </a:lstStyle>
          <a:p>
            <a:r>
              <a:t>3. PLANS</a:t>
            </a:r>
          </a:p>
        </p:txBody>
      </p:sp>
      <p:pic>
        <p:nvPicPr>
          <p:cNvPr id="263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5982787" y="5602763"/>
            <a:ext cx="9190730" cy="32276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제목 1"/>
          <p:cNvSpPr txBox="1">
            <a:spLocks noGrp="1"/>
          </p:cNvSpPr>
          <p:nvPr>
            <p:ph type="title"/>
          </p:nvPr>
        </p:nvSpPr>
        <p:spPr>
          <a:xfrm>
            <a:off x="0" y="180106"/>
            <a:ext cx="12192000" cy="646697"/>
          </a:xfrm>
          <a:prstGeom prst="rect">
            <a:avLst/>
          </a:prstGeom>
        </p:spPr>
        <p:txBody>
          <a:bodyPr/>
          <a:lstStyle>
            <a:lvl1pPr algn="ctr">
              <a:defRPr sz="3500" b="1"/>
            </a:lvl1pPr>
          </a:lstStyle>
          <a:p>
            <a:r>
              <a:t>PLANS for next week</a:t>
            </a:r>
          </a:p>
        </p:txBody>
      </p:sp>
      <p:graphicFrame>
        <p:nvGraphicFramePr>
          <p:cNvPr id="266" name="표 2"/>
          <p:cNvGraphicFramePr/>
          <p:nvPr/>
        </p:nvGraphicFramePr>
        <p:xfrm>
          <a:off x="0" y="2440589"/>
          <a:ext cx="12191999" cy="201168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2598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32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1681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 b="1">
                          <a:sym typeface="Helvetica"/>
                        </a:rPr>
                        <a:t>Week 13</a:t>
                      </a: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2300" b="1">
                          <a:sym typeface="Helvetica"/>
                        </a:defRPr>
                      </a:pPr>
                      <a:r>
                        <a:t>Android : Release the Beta Version and unit testing by users.</a:t>
                      </a:r>
                    </a:p>
                    <a:p>
                      <a:pPr algn="l">
                        <a:defRPr sz="2300" b="1">
                          <a:sym typeface="Helvetica"/>
                        </a:defRPr>
                      </a:pPr>
                      <a:r>
                        <a:t>Server : move the data to the database that we bought, and refactor.</a:t>
                      </a:r>
                    </a:p>
                    <a:p>
                      <a:pPr algn="l">
                        <a:defRPr sz="2300" b="1">
                          <a:sym typeface="Helvetica"/>
                        </a:defRPr>
                      </a:pPr>
                      <a:r>
                        <a:t>Python : Code refactoring and enhance the performance.</a:t>
                      </a: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69" name="그룹 3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267" name="그림 4" descr="그림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8" name="텍스트상자 5"/>
            <p:cNvSpPr txBox="1"/>
            <p:nvPr/>
          </p:nvSpPr>
          <p:spPr>
            <a:xfrm>
              <a:off x="398212" y="513772"/>
              <a:ext cx="488519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17</a:t>
              </a:r>
            </a:p>
          </p:txBody>
        </p:sp>
      </p:grp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제목 1"/>
          <p:cNvSpPr txBox="1">
            <a:spLocks noGrp="1"/>
          </p:cNvSpPr>
          <p:nvPr>
            <p:ph type="title"/>
          </p:nvPr>
        </p:nvSpPr>
        <p:spPr>
          <a:xfrm>
            <a:off x="0" y="2621248"/>
            <a:ext cx="12192000" cy="1325564"/>
          </a:xfrm>
          <a:prstGeom prst="rect">
            <a:avLst/>
          </a:prstGeom>
        </p:spPr>
        <p:txBody>
          <a:bodyPr/>
          <a:lstStyle/>
          <a:p>
            <a:pPr algn="ctr" defTabSz="740662">
              <a:defRPr sz="8100" b="1"/>
            </a:pPr>
            <a:r>
              <a:t>Q</a:t>
            </a:r>
            <a:r>
              <a:rPr sz="4800"/>
              <a:t>&amp;</a:t>
            </a:r>
            <a:r>
              <a:t>A</a:t>
            </a:r>
          </a:p>
        </p:txBody>
      </p:sp>
      <p:pic>
        <p:nvPicPr>
          <p:cNvPr id="274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6063" y="3454400"/>
            <a:ext cx="3073401" cy="340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제목 1"/>
          <p:cNvSpPr txBox="1">
            <a:spLocks noGrp="1"/>
          </p:cNvSpPr>
          <p:nvPr>
            <p:ph type="title"/>
          </p:nvPr>
        </p:nvSpPr>
        <p:spPr>
          <a:xfrm>
            <a:off x="0" y="2621246"/>
            <a:ext cx="12192000" cy="1325567"/>
          </a:xfrm>
          <a:prstGeom prst="rect">
            <a:avLst/>
          </a:prstGeom>
        </p:spPr>
        <p:txBody>
          <a:bodyPr/>
          <a:lstStyle>
            <a:lvl1pPr algn="ctr" defTabSz="740662">
              <a:defRPr sz="8100" b="1"/>
            </a:lvl1pPr>
          </a:lstStyle>
          <a:p>
            <a:r>
              <a:t>Thank you!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5100" y="3219450"/>
            <a:ext cx="10364952" cy="363855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제목 1"/>
          <p:cNvSpPr txBox="1">
            <a:spLocks noGrp="1"/>
          </p:cNvSpPr>
          <p:nvPr>
            <p:ph type="title"/>
          </p:nvPr>
        </p:nvSpPr>
        <p:spPr>
          <a:xfrm>
            <a:off x="0" y="293685"/>
            <a:ext cx="12192000" cy="1325563"/>
          </a:xfrm>
          <a:prstGeom prst="rect">
            <a:avLst/>
          </a:prstGeom>
        </p:spPr>
        <p:txBody>
          <a:bodyPr/>
          <a:lstStyle>
            <a:lvl1pPr algn="ctr">
              <a:defRPr sz="8000" b="1"/>
            </a:lvl1pPr>
          </a:lstStyle>
          <a:p>
            <a:r>
              <a:t>Contents</a:t>
            </a:r>
          </a:p>
        </p:txBody>
      </p:sp>
      <p:sp>
        <p:nvSpPr>
          <p:cNvPr id="118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838200" y="1904999"/>
            <a:ext cx="10515600" cy="4024313"/>
          </a:xfrm>
          <a:prstGeom prst="rect">
            <a:avLst/>
          </a:prstGeom>
        </p:spPr>
        <p:txBody>
          <a:bodyPr/>
          <a:lstStyle/>
          <a:p>
            <a:pPr>
              <a:defRPr sz="4000" b="1"/>
            </a:pPr>
            <a:r>
              <a:t> Schedule </a:t>
            </a:r>
            <a:r>
              <a:rPr sz="3500"/>
              <a:t>&amp;</a:t>
            </a:r>
            <a:r>
              <a:t> Progress </a:t>
            </a:r>
          </a:p>
          <a:p>
            <a:pPr>
              <a:defRPr sz="4000" b="1"/>
            </a:pPr>
            <a:r>
              <a:t> Problems </a:t>
            </a:r>
            <a:r>
              <a:rPr sz="3500"/>
              <a:t>&amp;</a:t>
            </a:r>
            <a:r>
              <a:t> Solutions</a:t>
            </a:r>
          </a:p>
          <a:p>
            <a:pPr>
              <a:defRPr sz="4000" b="1"/>
            </a:pPr>
            <a:r>
              <a:t> Plans</a:t>
            </a:r>
          </a:p>
          <a:p>
            <a:pPr>
              <a:defRPr sz="4000" b="1"/>
            </a:pPr>
            <a:r>
              <a:t> Q</a:t>
            </a:r>
            <a:r>
              <a:rPr sz="2500"/>
              <a:t>&amp;</a:t>
            </a:r>
            <a:r>
              <a:t>A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제목 1"/>
          <p:cNvSpPr txBox="1">
            <a:spLocks noGrp="1"/>
          </p:cNvSpPr>
          <p:nvPr>
            <p:ph type="title"/>
          </p:nvPr>
        </p:nvSpPr>
        <p:spPr>
          <a:xfrm>
            <a:off x="0" y="2621246"/>
            <a:ext cx="12192000" cy="1325567"/>
          </a:xfrm>
          <a:prstGeom prst="rect">
            <a:avLst/>
          </a:prstGeom>
        </p:spPr>
        <p:txBody>
          <a:bodyPr/>
          <a:lstStyle>
            <a:lvl1pPr algn="ctr">
              <a:defRPr sz="5500" b="1"/>
            </a:lvl1pPr>
          </a:lstStyle>
          <a:p>
            <a:r>
              <a:t>1. SCHEDULE &amp; PROGRESS</a:t>
            </a:r>
          </a:p>
        </p:txBody>
      </p:sp>
      <p:pic>
        <p:nvPicPr>
          <p:cNvPr id="121" name="그림 7" descr="그림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632431" y="4546600"/>
            <a:ext cx="6223002" cy="2311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" name="표 18"/>
          <p:cNvGraphicFramePr/>
          <p:nvPr/>
        </p:nvGraphicFramePr>
        <p:xfrm>
          <a:off x="0" y="1"/>
          <a:ext cx="9050232" cy="6858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94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833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8668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ym typeface="Helvetica"/>
                        </a:rPr>
                        <a:t>Week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500" b="1">
                          <a:sym typeface="Helvetica"/>
                        </a:defRPr>
                      </a:pPr>
                      <a:endParaRPr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500" b="1">
                          <a:sym typeface="Helvetica"/>
                        </a:rPr>
                        <a:t>To-Do (can be changed)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4315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200" b="1">
                          <a:sym typeface="Helvetica"/>
                        </a:rPr>
                        <a:t>Week 9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  <a:solidFill>
                      <a:srgbClr val="F9F9F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>
                          <a:sym typeface="Helvetica"/>
                        </a:defRPr>
                      </a:pPr>
                      <a:endParaRPr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  <a:solidFill>
                      <a:srgbClr val="F9F9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 b="1">
                          <a:sym typeface="Helvetica"/>
                        </a:rPr>
                        <a:t>Hold a meeting and make a Plan based on Midterm Demonstration.</a:t>
                      </a:r>
                    </a:p>
                  </a:txBody>
                  <a:tcPr marL="84666" marR="84666" marT="84666" marB="84666" anchor="ctr" horzOverflow="overflow">
                    <a:solidFill>
                      <a:srgbClr val="F9F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4315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200" b="1">
                          <a:sym typeface="Helvetica"/>
                        </a:rPr>
                        <a:t>Week 10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>
                          <a:sym typeface="Helvetica"/>
                        </a:defRPr>
                      </a:pPr>
                      <a:endParaRPr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t>Android : Image Upload Function.</a:t>
                      </a:r>
                    </a:p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t>Server : Add a image data column in database and link with python code.</a:t>
                      </a:r>
                    </a:p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t>Python : Link to the server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247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200" b="1">
                          <a:sym typeface="Helvetica"/>
                        </a:rPr>
                        <a:t>Week 11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>
                          <a:sym typeface="Helvetica"/>
                        </a:defRPr>
                      </a:pPr>
                      <a:endParaRPr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t>Android : E-mail Certification function.</a:t>
                      </a:r>
                    </a:p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t>Server : link to python code completely and buy a server.</a:t>
                      </a:r>
                    </a:p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t>Python : Find the way to save the feature template in database.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2936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200" b="1">
                          <a:sym typeface="Helvetica"/>
                        </a:rPr>
                        <a:t>Week 12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  <a:solidFill>
                      <a:srgbClr val="EAEAC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>
                          <a:sym typeface="Helvetica"/>
                        </a:defRPr>
                      </a:pPr>
                      <a:endParaRPr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  <a:solidFill>
                      <a:srgbClr val="EAEAC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t>Android : Complete the detail function. (Edit Profile, etc...)</a:t>
                      </a:r>
                    </a:p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t>Server :  Divide the mode of the function in server.</a:t>
                      </a:r>
                    </a:p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t>Python : Code refactoring and enhance the performance.</a:t>
                      </a:r>
                    </a:p>
                  </a:txBody>
                  <a:tcPr marL="84666" marR="84666" marT="84666" marB="84666" anchor="ctr" horzOverflow="overflow">
                    <a:solidFill>
                      <a:srgbClr val="EAEA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247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200" b="1">
                          <a:sym typeface="Helvetica"/>
                        </a:rPr>
                        <a:t>Week 13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>
                          <a:sym typeface="Helvetica"/>
                        </a:defRPr>
                      </a:pPr>
                      <a:endParaRPr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t>Android : Release the Beta Version and unit testing by users.</a:t>
                      </a:r>
                      <a:br/>
                      <a:r>
                        <a:t>Server : move the data to the database that we bought, and refactor.</a:t>
                      </a:r>
                    </a:p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t>Python : Code refactoring and enhance the performance.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247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400" b="1">
                          <a:solidFill>
                            <a:srgbClr val="C00000"/>
                          </a:solidFill>
                          <a:sym typeface="Helvetica"/>
                        </a:rPr>
                        <a:t>Week 14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400" b="1">
                          <a:solidFill>
                            <a:srgbClr val="C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solidFill>
                            <a:srgbClr val="C00000"/>
                          </a:solidFill>
                          <a:sym typeface="Helvetica"/>
                        </a:rPr>
                        <a:t>Final Demonstration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0178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200" b="1">
                          <a:sym typeface="Helvetica"/>
                        </a:rPr>
                        <a:t>Week 15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>
                          <a:sym typeface="Helvetica"/>
                        </a:defRPr>
                      </a:pPr>
                      <a:endParaRPr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 b="1">
                          <a:sym typeface="Helvetica"/>
                        </a:rPr>
                        <a:t>Report Submission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0178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200" b="1">
                          <a:sym typeface="Helvetica"/>
                        </a:rPr>
                        <a:t>Week 16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>
                          <a:sym typeface="Helvetica"/>
                        </a:defRPr>
                      </a:pPr>
                      <a:endParaRPr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 b="1">
                          <a:sym typeface="Helvetica"/>
                        </a:rPr>
                        <a:t>Survey &amp; Final Arrangment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126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24" name="그림 13" descr="그림 1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5" name="텍스트상자 14"/>
            <p:cNvSpPr txBox="1"/>
            <p:nvPr/>
          </p:nvSpPr>
          <p:spPr>
            <a:xfrm>
              <a:off x="480636" y="4805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127" name="SCHEDULE"/>
          <p:cNvSpPr txBox="1">
            <a:spLocks noGrp="1"/>
          </p:cNvSpPr>
          <p:nvPr>
            <p:ph type="title"/>
          </p:nvPr>
        </p:nvSpPr>
        <p:spPr>
          <a:xfrm>
            <a:off x="9050232" y="1"/>
            <a:ext cx="3141770" cy="867903"/>
          </a:xfrm>
          <a:prstGeom prst="rect">
            <a:avLst/>
          </a:prstGeom>
        </p:spPr>
        <p:txBody>
          <a:bodyPr/>
          <a:lstStyle>
            <a:lvl1pPr algn="ctr" defTabSz="886966">
              <a:defRPr sz="4300" b="1"/>
            </a:lvl1pPr>
          </a:lstStyle>
          <a:p>
            <a:r>
              <a:t>SCHEDULE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31" name="그림 13" descr="그림 1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" name="텍스트상자 14"/>
            <p:cNvSpPr txBox="1"/>
            <p:nvPr/>
          </p:nvSpPr>
          <p:spPr>
            <a:xfrm>
              <a:off x="492107" y="5059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5</a:t>
              </a:r>
            </a:p>
          </p:txBody>
        </p:sp>
      </p:grpSp>
      <p:sp>
        <p:nvSpPr>
          <p:cNvPr id="134" name="제목 1"/>
          <p:cNvSpPr txBox="1">
            <a:spLocks noGrp="1"/>
          </p:cNvSpPr>
          <p:nvPr>
            <p:ph type="title"/>
          </p:nvPr>
        </p:nvSpPr>
        <p:spPr>
          <a:xfrm>
            <a:off x="0" y="339662"/>
            <a:ext cx="12192000" cy="927653"/>
          </a:xfrm>
          <a:prstGeom prst="rect">
            <a:avLst/>
          </a:prstGeom>
        </p:spPr>
        <p:txBody>
          <a:bodyPr/>
          <a:lstStyle>
            <a:lvl1pPr algn="ctr">
              <a:defRPr sz="5000" b="1"/>
            </a:lvl1pPr>
          </a:lstStyle>
          <a:p>
            <a:r>
              <a:t>Role of this week</a:t>
            </a:r>
          </a:p>
        </p:txBody>
      </p:sp>
      <p:graphicFrame>
        <p:nvGraphicFramePr>
          <p:cNvPr id="135" name="표"/>
          <p:cNvGraphicFramePr/>
          <p:nvPr/>
        </p:nvGraphicFramePr>
        <p:xfrm>
          <a:off x="-22829" y="2451522"/>
          <a:ext cx="12191999" cy="198981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621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6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728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89816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800" b="1">
                          <a:sym typeface="Helvetica"/>
                        </a:rPr>
                        <a:t>Week 12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FFFFFF"/>
                      </a:solidFill>
                    </a:lnR>
                    <a:solidFill>
                      <a:srgbClr val="EAEAC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>
                          <a:sym typeface="Helvetica"/>
                        </a:defRPr>
                      </a:pPr>
                      <a:endParaRPr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FFFFFF"/>
                      </a:solidFill>
                    </a:lnL>
                    <a:solidFill>
                      <a:srgbClr val="EAEAC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900" b="1">
                          <a:sym typeface="Helvetica"/>
                        </a:defRPr>
                      </a:pPr>
                      <a:r>
                        <a:t>Android : Complete the detail function. (Edit Profile, etc...)</a:t>
                      </a:r>
                    </a:p>
                    <a:p>
                      <a:pPr algn="l">
                        <a:defRPr sz="1900" b="1">
                          <a:sym typeface="Helvetica"/>
                        </a:defRPr>
                      </a:pPr>
                      <a:r>
                        <a:t>Server :  Divide the mode of the function in server(Complete Verification mode)</a:t>
                      </a:r>
                    </a:p>
                    <a:p>
                      <a:pPr algn="l">
                        <a:defRPr sz="1900" b="1">
                          <a:sym typeface="Helvetica"/>
                        </a:defRPr>
                      </a:pPr>
                      <a:r>
                        <a:t>Python : Code refactoring and enhance the performance.</a:t>
                      </a:r>
                    </a:p>
                  </a:txBody>
                  <a:tcPr marL="84666" marR="84666" marT="84666" marB="84666" anchor="ctr" horzOverflow="overflow">
                    <a:solidFill>
                      <a:srgbClr val="EAEA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756390">
              <a:defRPr sz="2800" b="1"/>
            </a:pPr>
            <a:r>
              <a:t>Schedule &amp; Progress </a:t>
            </a:r>
            <a:r>
              <a:rPr sz="3200"/>
              <a:t>–</a:t>
            </a:r>
            <a:r>
              <a:rPr sz="4100"/>
              <a:t> </a:t>
            </a:r>
            <a:r>
              <a:rPr sz="2400"/>
              <a:t>Kim Tae Hong(Android&amp; Server)</a:t>
            </a:r>
          </a:p>
        </p:txBody>
      </p:sp>
      <p:pic>
        <p:nvPicPr>
          <p:cNvPr id="138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직사각형 6"/>
          <p:cNvSpPr txBox="1"/>
          <p:nvPr/>
        </p:nvSpPr>
        <p:spPr>
          <a:xfrm>
            <a:off x="846889" y="811953"/>
            <a:ext cx="8502317" cy="447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“Saved the Image at the Local Server”</a:t>
            </a:r>
          </a:p>
        </p:txBody>
      </p:sp>
      <p:grpSp>
        <p:nvGrpSpPr>
          <p:cNvPr id="142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40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1" name="텍스트상자 14"/>
            <p:cNvSpPr txBox="1"/>
            <p:nvPr/>
          </p:nvSpPr>
          <p:spPr>
            <a:xfrm>
              <a:off x="480636" y="4805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6</a:t>
              </a:r>
            </a:p>
          </p:txBody>
        </p:sp>
      </p:grpSp>
      <p:pic>
        <p:nvPicPr>
          <p:cNvPr id="143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84669" y="1941795"/>
            <a:ext cx="7258523" cy="2642163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직사각형"/>
          <p:cNvSpPr/>
          <p:nvPr/>
        </p:nvSpPr>
        <p:spPr>
          <a:xfrm>
            <a:off x="2651155" y="2425317"/>
            <a:ext cx="1259544" cy="306648"/>
          </a:xfrm>
          <a:prstGeom prst="rect">
            <a:avLst/>
          </a:prstGeom>
          <a:ln w="25400">
            <a:solidFill>
              <a:srgbClr val="F01226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45" name="직사각형"/>
          <p:cNvSpPr/>
          <p:nvPr/>
        </p:nvSpPr>
        <p:spPr>
          <a:xfrm>
            <a:off x="2651155" y="3320162"/>
            <a:ext cx="1588274" cy="306648"/>
          </a:xfrm>
          <a:prstGeom prst="rect">
            <a:avLst/>
          </a:prstGeom>
          <a:ln w="25400">
            <a:solidFill>
              <a:srgbClr val="F01226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46" name="직사각형"/>
          <p:cNvSpPr/>
          <p:nvPr/>
        </p:nvSpPr>
        <p:spPr>
          <a:xfrm>
            <a:off x="2649447" y="4215010"/>
            <a:ext cx="1591687" cy="306648"/>
          </a:xfrm>
          <a:prstGeom prst="rect">
            <a:avLst/>
          </a:prstGeom>
          <a:ln w="25400">
            <a:solidFill>
              <a:srgbClr val="F01226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47" name="선"/>
          <p:cNvSpPr/>
          <p:nvPr/>
        </p:nvSpPr>
        <p:spPr>
          <a:xfrm>
            <a:off x="7801115" y="2578637"/>
            <a:ext cx="828399" cy="3"/>
          </a:xfrm>
          <a:prstGeom prst="line">
            <a:avLst/>
          </a:prstGeom>
          <a:ln w="25400">
            <a:solidFill>
              <a:srgbClr val="EF2E19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8" name="선"/>
          <p:cNvSpPr/>
          <p:nvPr/>
        </p:nvSpPr>
        <p:spPr>
          <a:xfrm>
            <a:off x="7801115" y="3473486"/>
            <a:ext cx="828399" cy="3"/>
          </a:xfrm>
          <a:prstGeom prst="line">
            <a:avLst/>
          </a:prstGeom>
          <a:ln w="25400">
            <a:solidFill>
              <a:srgbClr val="EF2E19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9" name="선"/>
          <p:cNvSpPr/>
          <p:nvPr/>
        </p:nvSpPr>
        <p:spPr>
          <a:xfrm>
            <a:off x="7801115" y="4368331"/>
            <a:ext cx="828399" cy="3"/>
          </a:xfrm>
          <a:prstGeom prst="line">
            <a:avLst/>
          </a:prstGeom>
          <a:ln w="25400">
            <a:solidFill>
              <a:srgbClr val="EF2E19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0" name="Save the Image…"/>
          <p:cNvSpPr txBox="1"/>
          <p:nvPr/>
        </p:nvSpPr>
        <p:spPr>
          <a:xfrm>
            <a:off x="8687434" y="2125981"/>
            <a:ext cx="3213834" cy="2606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>
                <a:latin typeface="+mj-lt"/>
                <a:ea typeface="+mj-ea"/>
                <a:cs typeface="+mj-cs"/>
                <a:sym typeface="맑은 고딕"/>
              </a:defRPr>
            </a:pPr>
            <a:r>
              <a:t>Save the Dog Image</a:t>
            </a:r>
          </a:p>
          <a:p>
            <a:pPr>
              <a:defRPr b="1"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  <a:p>
            <a:pPr>
              <a:defRPr b="1"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  <a:p>
            <a:pPr>
              <a:defRPr b="1">
                <a:latin typeface="+mj-lt"/>
                <a:ea typeface="+mj-ea"/>
                <a:cs typeface="+mj-cs"/>
                <a:sym typeface="맑은 고딕"/>
              </a:defRPr>
            </a:pPr>
            <a:r>
              <a:t>Save the dog Nose Image</a:t>
            </a:r>
          </a:p>
          <a:p>
            <a:pPr>
              <a:defRPr b="1"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  <a:p>
            <a:pPr>
              <a:defRPr b="1"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  <a:p>
            <a:pPr>
              <a:defRPr b="1">
                <a:latin typeface="+mj-lt"/>
                <a:ea typeface="+mj-ea"/>
                <a:cs typeface="+mj-cs"/>
                <a:sym typeface="맑은 고딕"/>
              </a:defRPr>
            </a:pPr>
            <a:r>
              <a:t>Save the Input image at Server &amp; Execute the Verification Python Code 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t>Schedule &amp; Progress </a:t>
            </a:r>
            <a:r>
              <a:rPr sz="3700"/>
              <a:t>–</a:t>
            </a:r>
            <a:r>
              <a:rPr sz="4700"/>
              <a:t> </a:t>
            </a:r>
            <a:r>
              <a:rPr sz="2800"/>
              <a:t>Kim Tae Hong (Server)</a:t>
            </a:r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46889" y="811953"/>
            <a:ext cx="8502317" cy="447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“Success Uploading Images to Local Server”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80636" y="4805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7</a:t>
              </a:r>
            </a:p>
          </p:txBody>
        </p:sp>
      </p:grpSp>
      <p:pic>
        <p:nvPicPr>
          <p:cNvPr id="160" name="잉크 18" descr="잉크 1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63612" y="3708367"/>
            <a:ext cx="2362321" cy="268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잉크 19" descr="잉크 19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317293" y="4745527"/>
            <a:ext cx="838083" cy="237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이미지" descr="이미지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21838" y="1698717"/>
            <a:ext cx="2657561" cy="3673186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erver Local Directory Structure"/>
          <p:cNvSpPr txBox="1"/>
          <p:nvPr/>
        </p:nvSpPr>
        <p:spPr>
          <a:xfrm>
            <a:off x="1172396" y="5811625"/>
            <a:ext cx="3356441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Server Local Directory Structure</a:t>
            </a:r>
          </a:p>
        </p:txBody>
      </p:sp>
      <p:pic>
        <p:nvPicPr>
          <p:cNvPr id="164" name="직사각형" descr="직사각형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600355" y="3354220"/>
            <a:ext cx="1058796" cy="43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이미지" descr="이미지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579510" y="889127"/>
            <a:ext cx="2775901" cy="2690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이미지" descr="이미지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579510" y="3656457"/>
            <a:ext cx="2775901" cy="25754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직사각형" descr="직사각형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576952" y="3718917"/>
            <a:ext cx="1460738" cy="43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선" descr="선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20769315">
            <a:off x="3519316" y="2780057"/>
            <a:ext cx="3867040" cy="4579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선" descr="선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 rot="653458">
            <a:off x="3904217" y="4108879"/>
            <a:ext cx="3426478" cy="4579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이미지" descr="이미지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7579510" y="703190"/>
            <a:ext cx="2775901" cy="3062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그림 58" descr="그림 58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7379051" y="3763619"/>
            <a:ext cx="2943399" cy="25754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1" animBg="1" advAuto="0"/>
      <p:bldP spid="171" grpId="2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t>Schedule &amp; Progress </a:t>
            </a:r>
            <a:r>
              <a:rPr sz="3700"/>
              <a:t>–</a:t>
            </a:r>
            <a:r>
              <a:rPr sz="4700"/>
              <a:t> </a:t>
            </a:r>
            <a:r>
              <a:rPr sz="2800"/>
              <a:t>Kim Chan Il (Android)</a:t>
            </a:r>
          </a:p>
        </p:txBody>
      </p:sp>
      <p:pic>
        <p:nvPicPr>
          <p:cNvPr id="176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직사각형 6"/>
          <p:cNvSpPr txBox="1"/>
          <p:nvPr/>
        </p:nvSpPr>
        <p:spPr>
          <a:xfrm>
            <a:off x="834190" y="814272"/>
            <a:ext cx="8502317" cy="447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“We uploaded dog Image at dog List”</a:t>
            </a:r>
          </a:p>
        </p:txBody>
      </p:sp>
      <p:pic>
        <p:nvPicPr>
          <p:cNvPr id="178" name="그림 20" descr="그림 2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0800000">
            <a:off x="4266681" y="3534388"/>
            <a:ext cx="2905556" cy="11381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1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79" name="그림 13" descr="그림 13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0" name="텍스트상자 14"/>
            <p:cNvSpPr txBox="1"/>
            <p:nvPr/>
          </p:nvSpPr>
          <p:spPr>
            <a:xfrm>
              <a:off x="480636" y="4805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8</a:t>
              </a:r>
            </a:p>
          </p:txBody>
        </p:sp>
      </p:grpSp>
      <p:sp>
        <p:nvSpPr>
          <p:cNvPr id="182" name="직사각형 22"/>
          <p:cNvSpPr txBox="1"/>
          <p:nvPr/>
        </p:nvSpPr>
        <p:spPr>
          <a:xfrm>
            <a:off x="4330153" y="3551087"/>
            <a:ext cx="2778610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b="1"/>
            </a:lvl1pPr>
          </a:lstStyle>
          <a:p>
            <a:r>
              <a:t>Click!</a:t>
            </a:r>
          </a:p>
        </p:txBody>
      </p:sp>
      <p:pic>
        <p:nvPicPr>
          <p:cNvPr id="183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40320" y="1393634"/>
            <a:ext cx="2778610" cy="4939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이미지" descr="이미지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519985" y="1393634"/>
            <a:ext cx="2778611" cy="4939750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직사각형 22"/>
          <p:cNvSpPr txBox="1"/>
          <p:nvPr/>
        </p:nvSpPr>
        <p:spPr>
          <a:xfrm>
            <a:off x="8432254" y="5138589"/>
            <a:ext cx="2778610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b="1"/>
            </a:lvl1pPr>
          </a:lstStyle>
          <a:p>
            <a:r>
              <a:t>Click!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t>Schedule &amp; Progress </a:t>
            </a:r>
            <a:r>
              <a:rPr sz="3700"/>
              <a:t>–</a:t>
            </a:r>
            <a:r>
              <a:rPr sz="4700"/>
              <a:t> </a:t>
            </a:r>
            <a:r>
              <a:rPr sz="2800"/>
              <a:t>Kim Chan Il (Android)</a:t>
            </a:r>
          </a:p>
        </p:txBody>
      </p:sp>
      <p:pic>
        <p:nvPicPr>
          <p:cNvPr id="190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직사각형 6"/>
          <p:cNvSpPr txBox="1"/>
          <p:nvPr/>
        </p:nvSpPr>
        <p:spPr>
          <a:xfrm>
            <a:off x="834190" y="814272"/>
            <a:ext cx="8502317" cy="447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“Succeeded the Verification in Application”</a:t>
            </a:r>
          </a:p>
        </p:txBody>
      </p:sp>
      <p:grpSp>
        <p:nvGrpSpPr>
          <p:cNvPr id="194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92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3" name="텍스트상자 14"/>
            <p:cNvSpPr txBox="1"/>
            <p:nvPr/>
          </p:nvSpPr>
          <p:spPr>
            <a:xfrm>
              <a:off x="480636" y="4805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9</a:t>
              </a:r>
            </a:p>
          </p:txBody>
        </p:sp>
      </p:grpSp>
      <p:pic>
        <p:nvPicPr>
          <p:cNvPr id="195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90200" y="1402558"/>
            <a:ext cx="2778610" cy="4939750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직사각형 22"/>
          <p:cNvSpPr txBox="1"/>
          <p:nvPr/>
        </p:nvSpPr>
        <p:spPr>
          <a:xfrm>
            <a:off x="3696044" y="5229309"/>
            <a:ext cx="3337610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b="1"/>
            </a:lvl1pPr>
          </a:lstStyle>
          <a:p>
            <a:r>
              <a:t>Click!</a:t>
            </a:r>
          </a:p>
        </p:txBody>
      </p:sp>
      <p:pic>
        <p:nvPicPr>
          <p:cNvPr id="197" name="그림 2" descr="그림 2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365678" y="1311754"/>
            <a:ext cx="3214838" cy="53500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9F9F1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9F9F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9F9F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704</Words>
  <Application>Microsoft Macintosh PowerPoint</Application>
  <PresentationFormat>와이드스크린</PresentationFormat>
  <Paragraphs>128</Paragraphs>
  <Slides>19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맑은 고딕</vt:lpstr>
      <vt:lpstr>헤드라인A</vt:lpstr>
      <vt:lpstr>Arial</vt:lpstr>
      <vt:lpstr>Helvetica</vt:lpstr>
      <vt:lpstr>Office 테마</vt:lpstr>
      <vt:lpstr>PowerPoint 프레젠테이션</vt:lpstr>
      <vt:lpstr>Contents</vt:lpstr>
      <vt:lpstr>1. SCHEDULE &amp; PROGRESS</vt:lpstr>
      <vt:lpstr>SCHEDULE</vt:lpstr>
      <vt:lpstr>Role of this week</vt:lpstr>
      <vt:lpstr>Schedule &amp; Progress – Kim Tae Hong(Android&amp; Server)</vt:lpstr>
      <vt:lpstr>Schedule &amp; Progress – Kim Tae Hong (Server)</vt:lpstr>
      <vt:lpstr>Schedule &amp; Progress – Kim Chan Il (Android)</vt:lpstr>
      <vt:lpstr>Schedule &amp; Progress – Kim Chan Il (Android)</vt:lpstr>
      <vt:lpstr>Schedule &amp; Progress – Kim Chan Il (Server)</vt:lpstr>
      <vt:lpstr>Schedule &amp; Progress – Kim Chan Il (Server)</vt:lpstr>
      <vt:lpstr>Schedule &amp; Progress – Paeng Jin Wook (Python)</vt:lpstr>
      <vt:lpstr>2. PROBLEMS &amp; SOLUTION</vt:lpstr>
      <vt:lpstr>PROBLEMS &amp; SOLUTIONS</vt:lpstr>
      <vt:lpstr>PROBLEMS &amp; SOLUTIONS</vt:lpstr>
      <vt:lpstr>3. PLANS</vt:lpstr>
      <vt:lpstr>PLANS for next week</vt:lpstr>
      <vt:lpstr>Q&amp;A</vt:lpstr>
      <vt:lpstr>Thank you!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팽진욱</cp:lastModifiedBy>
  <cp:revision>3</cp:revision>
  <dcterms:modified xsi:type="dcterms:W3CDTF">2018-05-25T08:33:33Z</dcterms:modified>
</cp:coreProperties>
</file>